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9" r:id="rId2"/>
    <p:sldId id="330" r:id="rId3"/>
    <p:sldId id="267" r:id="rId4"/>
    <p:sldId id="283" r:id="rId5"/>
    <p:sldId id="333" r:id="rId6"/>
    <p:sldId id="285" r:id="rId7"/>
    <p:sldId id="334" r:id="rId8"/>
    <p:sldId id="335" r:id="rId9"/>
    <p:sldId id="336" r:id="rId10"/>
    <p:sldId id="339" r:id="rId11"/>
    <p:sldId id="340" r:id="rId12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17"/>
  </p:normalViewPr>
  <p:slideViewPr>
    <p:cSldViewPr snapToGrid="0" snapToObjects="1">
      <p:cViewPr varScale="1">
        <p:scale>
          <a:sx n="84" d="100"/>
          <a:sy n="84" d="100"/>
        </p:scale>
        <p:origin x="10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91788-9534-9D46-8643-E4C5BA0A5767}" type="datetimeFigureOut">
              <a:rPr lang="en-NL" smtClean="0"/>
              <a:t>15/03/2021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4DFF5-3D8A-D14E-AB22-D9CF96425EF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25400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4B9989D1-634B-7545-ACF7-6320B0435C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96DC79-8C9C-B542-876C-36E46D13EF8F}" type="slidenum">
              <a:rPr lang="nl-NL" altLang="nl-NL"/>
              <a:pPr>
                <a:spcBef>
                  <a:spcPct val="0"/>
                </a:spcBef>
              </a:pPr>
              <a:t>1</a:t>
            </a:fld>
            <a:endParaRPr lang="nl-NL" altLang="nl-NL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35068C05-E746-4043-AFC0-AF16FDC8D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59943E2-0536-4B49-865E-21329C1DE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127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BF07A200-E0A9-274A-9D8E-667F0F27EC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471CDCC1-92B8-4B48-BA34-09AE2B3F9F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567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79D54445-2661-CA47-9694-6D2E592E07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0DD61890-A722-DF4A-AF80-CDFCA10FE8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217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B59F10EF-C847-7D45-A8BC-8C1F22E3EC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623DA88D-A0BC-C54B-864B-4AE7918CA7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613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18A0F998-1A02-894D-B144-B1A855A672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DF994D15-7286-5A4C-B16C-EA954C35E3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184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149D5-D8E9-C643-AA0D-AA4C158C1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D33079-CA47-484E-B051-3867EA4DD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01355-55C0-1D4C-960E-4A1C8B07F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80F8-E2B0-6247-9E21-5ED333BCE44A}" type="datetimeFigureOut">
              <a:rPr lang="en-NL" smtClean="0"/>
              <a:t>15/03/2021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00BB5-1667-1C4F-A566-5E9F9AB86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28127-953C-AD4F-82A1-F6EC37756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DE50-BFBD-CC4E-8BE4-567389C6A9A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88163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2F7EF-C822-974E-9B96-ADAEB99E3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78B8C-D688-8449-85F8-426ADDB29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8F9C8-7085-4446-BCE3-DD1266F0A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80F8-E2B0-6247-9E21-5ED333BCE44A}" type="datetimeFigureOut">
              <a:rPr lang="en-NL" smtClean="0"/>
              <a:t>15/03/2021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BFC3A-7A9A-EC4A-810D-9972EA5A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BCA13-2E30-F249-9841-AE92FE767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DE50-BFBD-CC4E-8BE4-567389C6A9A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6618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CAB67F-465A-AE49-8164-9872D37810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D0F42C-BC0A-BC4A-9B06-0A9C042BE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111D2-BEB1-3C46-AF86-85092FBC0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80F8-E2B0-6247-9E21-5ED333BCE44A}" type="datetimeFigureOut">
              <a:rPr lang="en-NL" smtClean="0"/>
              <a:t>15/03/2021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7CDC0-D5D7-1C40-A079-96C6017AE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C7663-E586-A740-A6D7-71B805CA9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DE50-BFBD-CC4E-8BE4-567389C6A9A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3679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97D70-89B4-CE42-9189-8661F9FAD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0AFEF-16C7-D642-8389-DCB94CF4B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3214D-6E55-3446-9689-B64C6154A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80F8-E2B0-6247-9E21-5ED333BCE44A}" type="datetimeFigureOut">
              <a:rPr lang="en-NL" smtClean="0"/>
              <a:t>15/03/2021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098C9-E2C6-AB48-89F2-3F57CE542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CAA53-4DC0-4248-91CF-387B9256B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DE50-BFBD-CC4E-8BE4-567389C6A9A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4572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DA43D-235C-9744-8B94-24AB38EA2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D53E7-55BC-014D-8D2C-66A0436C6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90F0C-1CC2-E246-A96C-A6DC4751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80F8-E2B0-6247-9E21-5ED333BCE44A}" type="datetimeFigureOut">
              <a:rPr lang="en-NL" smtClean="0"/>
              <a:t>15/03/2021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26243-C1DF-5A41-ADF2-9236BF162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221E3-F1FF-7D49-AC85-119BB532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DE50-BFBD-CC4E-8BE4-567389C6A9A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9884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7FACB-5D32-E740-95F9-C6CA7004D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2F219-B273-2748-81AC-333FC2AB9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54BC41-095B-8F45-A9FD-1D916B00A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19082-3FA8-D844-88EF-88D023160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80F8-E2B0-6247-9E21-5ED333BCE44A}" type="datetimeFigureOut">
              <a:rPr lang="en-NL" smtClean="0"/>
              <a:t>15/03/2021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8E6A45-59BE-8247-BD6D-EC8C2EBD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BCCA7-EA1D-5B48-A61A-C36A215B4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DE50-BFBD-CC4E-8BE4-567389C6A9A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33901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2E29E-8F8E-C64E-B158-129100591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406EA-9509-314D-B9F6-25D1A9CFE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40CD3C-4A5B-474C-8857-416BEB040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142330-F35E-B347-B54D-F939D93E9A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6770E3-01E2-C246-B653-494C0EA03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FE0E04-F08C-1D46-83C1-1AD9D1EC0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80F8-E2B0-6247-9E21-5ED333BCE44A}" type="datetimeFigureOut">
              <a:rPr lang="en-NL" smtClean="0"/>
              <a:t>15/03/2021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7E3F7A-B49A-DC46-AC7D-3A1D7AD89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3FD9CD-3D1F-E744-97C2-C33CC3269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DE50-BFBD-CC4E-8BE4-567389C6A9A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9827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104CA-20A8-374E-A28A-FCD3E7AAF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72CD03-1C6B-024A-9666-6B0864197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80F8-E2B0-6247-9E21-5ED333BCE44A}" type="datetimeFigureOut">
              <a:rPr lang="en-NL" smtClean="0"/>
              <a:t>15/03/2021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AB37B8-67AB-1946-A04A-F94D2162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EC3FC7-A728-8E43-B774-3BE2D27C8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DE50-BFBD-CC4E-8BE4-567389C6A9A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24282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63C4C-8A9E-C040-B47E-89CBEE1C9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80F8-E2B0-6247-9E21-5ED333BCE44A}" type="datetimeFigureOut">
              <a:rPr lang="en-NL" smtClean="0"/>
              <a:t>15/03/2021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B2C159-7E8B-2740-9815-6DE345596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30B7F-6433-D045-9651-47DB6CB22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DE50-BFBD-CC4E-8BE4-567389C6A9A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95275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1A2E1-2552-2141-A631-CF3B8CC43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6F11A-C273-3C49-91A8-7D7F0E45A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2A596E-F888-7447-8EAC-0BFF3D9CD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0EE77-E034-1541-BBE2-007643FB6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80F8-E2B0-6247-9E21-5ED333BCE44A}" type="datetimeFigureOut">
              <a:rPr lang="en-NL" smtClean="0"/>
              <a:t>15/03/2021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31C5F-C77D-1C44-A8B7-3F0D9EE9D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9098D-36D7-7745-AE2E-2E433B1AC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DE50-BFBD-CC4E-8BE4-567389C6A9A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90107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DE7FA-790B-FB4E-A15C-A6EC5810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85982B-700D-2B42-9C66-398F818F8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D7F53F-6F8A-4F4E-A81C-93FFBED06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E326AA-54C4-6C44-86F7-7B4B390F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80F8-E2B0-6247-9E21-5ED333BCE44A}" type="datetimeFigureOut">
              <a:rPr lang="en-NL" smtClean="0"/>
              <a:t>15/03/2021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A466B-9E0E-D34F-AA2D-524A7700D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5AA2ED-8EF6-4E47-BB5F-0CA560173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DE50-BFBD-CC4E-8BE4-567389C6A9A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9622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F673B8-9073-0241-88A1-4C075070D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D7924-C9FB-794B-B1B8-D5420FE3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DEEA7-958B-4049-9058-E6565CDCA6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580F8-E2B0-6247-9E21-5ED333BCE44A}" type="datetimeFigureOut">
              <a:rPr lang="en-NL" smtClean="0"/>
              <a:t>15/03/2021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B7ED2-DFFB-B54C-BC0E-41519DDDD7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E173E-915A-E444-AE31-4B0B13EAA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ADE50-BFBD-CC4E-8BE4-567389C6A9A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4900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oil4u.n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DF48EA4E-0AFB-3343-91B8-2B934B44561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8214" y="549276"/>
            <a:ext cx="7773987" cy="3051175"/>
          </a:xfrm>
        </p:spPr>
        <p:txBody>
          <a:bodyPr/>
          <a:lstStyle/>
          <a:p>
            <a:pPr eaLnBrk="1" hangingPunct="1"/>
            <a:r>
              <a:rPr lang="nl-NL" altLang="nl-NL"/>
              <a:t>Landgoed Vilsteren</a:t>
            </a:r>
            <a:br>
              <a:rPr lang="nl-NL" altLang="nl-NL"/>
            </a:br>
            <a:br>
              <a:rPr lang="nl-NL" altLang="nl-NL"/>
            </a:br>
            <a:endParaRPr lang="nl-NL" altLang="nl-NL"/>
          </a:p>
        </p:txBody>
      </p:sp>
      <p:pic>
        <p:nvPicPr>
          <p:cNvPr id="15362" name="Picture 4">
            <a:extLst>
              <a:ext uri="{FF2B5EF4-FFF2-40B4-BE49-F238E27FC236}">
                <a16:creationId xmlns:a16="http://schemas.microsoft.com/office/drawing/2014/main" id="{89B007FF-6CC9-4B42-964B-58BAB3E72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2205038"/>
            <a:ext cx="12509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Ondertitel 1">
            <a:extLst>
              <a:ext uri="{FF2B5EF4-FFF2-40B4-BE49-F238E27FC236}">
                <a16:creationId xmlns:a16="http://schemas.microsoft.com/office/drawing/2014/main" id="{72482CDB-D0B0-0B47-9CAE-729C2CDA01A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nl-NL" altLang="nl-NL" dirty="0"/>
          </a:p>
          <a:p>
            <a:r>
              <a:rPr lang="nl-NL" altLang="nl-NL" sz="3600" dirty="0"/>
              <a:t>WELKOM</a:t>
            </a:r>
          </a:p>
        </p:txBody>
      </p:sp>
    </p:spTree>
    <p:extLst>
      <p:ext uri="{BB962C8B-B14F-4D97-AF65-F5344CB8AC3E}">
        <p14:creationId xmlns:p14="http://schemas.microsoft.com/office/powerpoint/2010/main" val="1418954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1A586-FD40-3F48-B536-C138FC0D7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                           Manifest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8EAD4-BEF1-314D-835D-0C89760BE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NL" b="1" dirty="0"/>
          </a:p>
          <a:p>
            <a:r>
              <a:rPr lang="en-NL" b="1" dirty="0"/>
              <a:t>Manifest</a:t>
            </a:r>
            <a:r>
              <a:rPr lang="en-NL" dirty="0"/>
              <a:t> klimaatrobuuste landgoederen</a:t>
            </a:r>
          </a:p>
          <a:p>
            <a:pPr marL="0" indent="0">
              <a:buNone/>
            </a:pPr>
            <a:r>
              <a:rPr lang="en-NL" dirty="0"/>
              <a:t>   - particuliere landgoederen dagen de overheid uit</a:t>
            </a:r>
          </a:p>
          <a:p>
            <a:pPr marL="0" indent="0">
              <a:buNone/>
            </a:pPr>
            <a:r>
              <a:rPr lang="en-NL" dirty="0"/>
              <a:t>   - 150.000 ha van de 200.000 ha heeft getekend!</a:t>
            </a:r>
          </a:p>
          <a:p>
            <a:pPr marL="0" indent="0">
              <a:buNone/>
            </a:pPr>
            <a:r>
              <a:rPr lang="en-NL" dirty="0"/>
              <a:t>   - groot beroep op de overheid om de particulieren te faciliteren</a:t>
            </a:r>
          </a:p>
          <a:p>
            <a:pPr marL="0" indent="0">
              <a:buNone/>
            </a:pPr>
            <a:r>
              <a:rPr lang="en-NL" dirty="0"/>
              <a:t>   - helaas denkt en handelt de overheid nog teveel sectoraal waardoor uitvoeringen vastlopen</a:t>
            </a:r>
          </a:p>
          <a:p>
            <a:pPr marL="0" indent="0">
              <a:buNone/>
            </a:pPr>
            <a:r>
              <a:rPr lang="en-NL" dirty="0"/>
              <a:t>   - om echt beweging te krijgen in de uitvoering van het Manifest is een goede coördinatie nodig</a:t>
            </a:r>
          </a:p>
          <a:p>
            <a:pPr marL="0" indent="0">
              <a:buNone/>
            </a:pPr>
            <a:endParaRPr lang="en-NL" dirty="0"/>
          </a:p>
          <a:p>
            <a:pPr marL="0" indent="0">
              <a:buNone/>
            </a:pPr>
            <a:endParaRPr lang="en-NL" dirty="0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607DD598-BC0B-DC45-A956-D9EDD40AD2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0714"/>
            <a:ext cx="916803" cy="12049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06AA9B-A6A0-9C4B-8653-A35B887B0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620714"/>
            <a:ext cx="6270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640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218D5-9D72-1F43-9DE8-22ADA88B3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                           Ecodiensten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77D16-CD26-F845-B23C-30A5F77D3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L" b="1" dirty="0"/>
              <a:t>Betaalde Ecodiensten</a:t>
            </a:r>
            <a:r>
              <a:rPr lang="en-NL" dirty="0"/>
              <a:t>, HET 2e VERDIENMODEL voor boeren, naast voedsel</a:t>
            </a:r>
          </a:p>
          <a:p>
            <a:pPr marL="0" indent="0">
              <a:buNone/>
            </a:pPr>
            <a:r>
              <a:rPr lang="en-NL" dirty="0"/>
              <a:t>   - met Frank Verhoeven pilot op Vilsteren om een systeem van KPI’s te ontwikkelen voor pachters én zelfstandige boeren buiten het landgoed, </a:t>
            </a:r>
          </a:p>
          <a:p>
            <a:pPr marL="0" indent="0">
              <a:buNone/>
            </a:pPr>
            <a:r>
              <a:rPr lang="en-NL" dirty="0"/>
              <a:t>   - eenduidig meten aan de hand van KPI’s </a:t>
            </a:r>
          </a:p>
          <a:p>
            <a:pPr marL="0" indent="0">
              <a:buNone/>
            </a:pPr>
            <a:r>
              <a:rPr lang="en-NL" dirty="0"/>
              <a:t>   -  betaling op basis van langjarige contracten is de bedoeling, nog steeds heel moeizaam</a:t>
            </a:r>
          </a:p>
          <a:p>
            <a:pPr>
              <a:buFontTx/>
              <a:buChar char="-"/>
            </a:pPr>
            <a:r>
              <a:rPr lang="en-NL" dirty="0"/>
              <a:t>boeren krijgen waardering, geld, en wij allemaal een mooi, gezond landschap en gezond voedsel, </a:t>
            </a:r>
          </a:p>
          <a:p>
            <a:pPr>
              <a:buFontTx/>
              <a:buChar char="-"/>
            </a:pPr>
            <a:r>
              <a:rPr lang="en-NL" dirty="0"/>
              <a:t>de halvering van de veestapel volgt dan vanzelf</a:t>
            </a:r>
          </a:p>
          <a:p>
            <a:pPr>
              <a:buFontTx/>
              <a:buChar char="-"/>
            </a:pPr>
            <a:r>
              <a:rPr lang="en-GB" dirty="0"/>
              <a:t>B</a:t>
            </a:r>
            <a:r>
              <a:rPr lang="en-NL"/>
              <a:t>etaalde ecodiensten geldt evenzeer voor bos en natuur!</a:t>
            </a:r>
            <a:endParaRPr lang="en-NL" dirty="0"/>
          </a:p>
          <a:p>
            <a:pPr>
              <a:buFontTx/>
              <a:buChar char="-"/>
            </a:pPr>
            <a:endParaRPr lang="en-NL" dirty="0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B0E74893-8B7D-7145-A62F-B99C6E0A06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0714"/>
            <a:ext cx="916803" cy="12049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BA9F88-BC5A-F94D-8A9B-09707A1B1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620714"/>
            <a:ext cx="6270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629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BE49B86A-13E9-FF41-8B43-A752AF07AE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NL"/>
          </a:p>
        </p:txBody>
      </p:sp>
      <p:pic>
        <p:nvPicPr>
          <p:cNvPr id="19458" name="Content Placeholder 4">
            <a:extLst>
              <a:ext uri="{FF2B5EF4-FFF2-40B4-BE49-F238E27FC236}">
                <a16:creationId xmlns:a16="http://schemas.microsoft.com/office/drawing/2014/main" id="{C715FBE6-D148-ED47-B74E-4C634AD8B9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51760" y="365126"/>
            <a:ext cx="6080760" cy="6492874"/>
          </a:xfrm>
        </p:spPr>
      </p:pic>
      <p:pic>
        <p:nvPicPr>
          <p:cNvPr id="19459" name="Picture 6">
            <a:extLst>
              <a:ext uri="{FF2B5EF4-FFF2-40B4-BE49-F238E27FC236}">
                <a16:creationId xmlns:a16="http://schemas.microsoft.com/office/drawing/2014/main" id="{7AEB8C52-E7EF-5149-B2FB-827470628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620714"/>
            <a:ext cx="6270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703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35C4E539-1616-5146-9FDD-5647006D22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333375"/>
            <a:ext cx="8229600" cy="5792788"/>
          </a:xfrm>
        </p:spPr>
        <p:txBody>
          <a:bodyPr/>
          <a:lstStyle/>
          <a:p>
            <a:pPr eaLnBrk="1" hangingPunct="1"/>
            <a:endParaRPr lang="nl-NL" altLang="nl-NL" dirty="0"/>
          </a:p>
          <a:p>
            <a:pPr eaLnBrk="1" hangingPunct="1">
              <a:buFont typeface="Wingdings" pitchFamily="2" charset="2"/>
              <a:buChar char="Ø"/>
            </a:pPr>
            <a:r>
              <a:rPr lang="nl-NL" altLang="nl-NL" dirty="0"/>
              <a:t>1.050 ha groot</a:t>
            </a:r>
          </a:p>
          <a:p>
            <a:pPr lvl="1" eaLnBrk="1" hangingPunct="1">
              <a:buFontTx/>
              <a:buChar char="•"/>
            </a:pPr>
            <a:r>
              <a:rPr lang="nl-NL" altLang="nl-NL" dirty="0"/>
              <a:t>Landbouw 406 ha</a:t>
            </a:r>
          </a:p>
          <a:p>
            <a:pPr lvl="1" eaLnBrk="1" hangingPunct="1">
              <a:buFontTx/>
              <a:buChar char="•"/>
            </a:pPr>
            <a:r>
              <a:rPr lang="nl-NL" altLang="nl-NL" dirty="0"/>
              <a:t>Bos 458 ha</a:t>
            </a:r>
          </a:p>
          <a:p>
            <a:pPr lvl="1" eaLnBrk="1" hangingPunct="1">
              <a:buFontTx/>
              <a:buChar char="•"/>
            </a:pPr>
            <a:r>
              <a:rPr lang="nl-NL" altLang="nl-NL" dirty="0"/>
              <a:t>Natuur 67 ha</a:t>
            </a:r>
          </a:p>
          <a:p>
            <a:pPr lvl="1" eaLnBrk="1" hangingPunct="1">
              <a:buFontTx/>
              <a:buChar char="•"/>
            </a:pPr>
            <a:r>
              <a:rPr lang="nl-NL" altLang="nl-NL" dirty="0"/>
              <a:t>Rest dorp, erfpacht, wegen, water e.d.</a:t>
            </a:r>
          </a:p>
          <a:p>
            <a:pPr>
              <a:buNone/>
            </a:pPr>
            <a:r>
              <a:rPr lang="nl-NL" altLang="nl-NL" dirty="0"/>
              <a:t>Hele landgoed gerangschikt onder de Natuurschoonwet</a:t>
            </a:r>
          </a:p>
        </p:txBody>
      </p:sp>
      <p:pic>
        <p:nvPicPr>
          <p:cNvPr id="20482" name="Picture 3">
            <a:extLst>
              <a:ext uri="{FF2B5EF4-FFF2-40B4-BE49-F238E27FC236}">
                <a16:creationId xmlns:a16="http://schemas.microsoft.com/office/drawing/2014/main" id="{276BF208-E9A7-1A46-9849-451108705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620714"/>
            <a:ext cx="6270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koeien 2003-06-27">
            <a:extLst>
              <a:ext uri="{FF2B5EF4-FFF2-40B4-BE49-F238E27FC236}">
                <a16:creationId xmlns:a16="http://schemas.microsoft.com/office/drawing/2014/main" id="{1487D4E3-1E05-484E-8086-2E42A37C7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3860800"/>
            <a:ext cx="150495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 descr="bos gerner belten 4 2002-05-07">
            <a:extLst>
              <a:ext uri="{FF2B5EF4-FFF2-40B4-BE49-F238E27FC236}">
                <a16:creationId xmlns:a16="http://schemas.microsoft.com/office/drawing/2014/main" id="{B84BB679-0190-2E4B-A2FB-E3B36BFA5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9" y="3860801"/>
            <a:ext cx="15128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heide met spinrag 5 2002-10-01">
            <a:extLst>
              <a:ext uri="{FF2B5EF4-FFF2-40B4-BE49-F238E27FC236}">
                <a16:creationId xmlns:a16="http://schemas.microsoft.com/office/drawing/2014/main" id="{0153FCA4-2C34-8D48-AB4B-08E23CCD3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3860800"/>
            <a:ext cx="1506537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voorbezinkplas 1 2001-11-23">
            <a:extLst>
              <a:ext uri="{FF2B5EF4-FFF2-40B4-BE49-F238E27FC236}">
                <a16:creationId xmlns:a16="http://schemas.microsoft.com/office/drawing/2014/main" id="{BEB0D6E7-1180-AB44-AD9A-7637D162D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3860800"/>
            <a:ext cx="150495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429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4F3DCB29-E099-9949-A6A8-F078CE89E9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333375"/>
            <a:ext cx="8229600" cy="5792788"/>
          </a:xfrm>
        </p:spPr>
        <p:txBody>
          <a:bodyPr/>
          <a:lstStyle/>
          <a:p>
            <a:pPr eaLnBrk="1" hangingPunct="1"/>
            <a:endParaRPr lang="nl-NL" altLang="nl-NL" dirty="0"/>
          </a:p>
          <a:p>
            <a:pPr eaLnBrk="1" hangingPunct="1">
              <a:buNone/>
            </a:pPr>
            <a:r>
              <a:rPr lang="nl-NL" altLang="nl-NL" dirty="0"/>
              <a:t>Uniek</a:t>
            </a:r>
          </a:p>
          <a:p>
            <a:pPr marL="457200" lvl="1" indent="0" eaLnBrk="1" hangingPunct="1">
              <a:buNone/>
            </a:pPr>
            <a:endParaRPr lang="nl-NL" altLang="nl-NL" dirty="0"/>
          </a:p>
          <a:p>
            <a:pPr lvl="1">
              <a:buFontTx/>
              <a:buChar char="-"/>
            </a:pPr>
            <a:r>
              <a:rPr lang="nl-NL" altLang="nl-NL" dirty="0"/>
              <a:t>Particulier familielandgoed, ontstaan uit een Hof van de    bisschop van Utrecht, altijd katholiek gebleven, enclave</a:t>
            </a:r>
          </a:p>
          <a:p>
            <a:pPr lvl="1">
              <a:buFontTx/>
              <a:buChar char="-"/>
            </a:pPr>
            <a:r>
              <a:rPr lang="nl-NL" altLang="nl-NL" dirty="0"/>
              <a:t>Nooit verkocht, altijd via vererving overgedragen, in 1850 bij familie Cremers</a:t>
            </a:r>
          </a:p>
          <a:p>
            <a:pPr lvl="1" eaLnBrk="1" hangingPunct="1">
              <a:buFontTx/>
              <a:buChar char="-"/>
            </a:pPr>
            <a:r>
              <a:rPr lang="nl-NL" altLang="nl-NL" dirty="0"/>
              <a:t>Een cultuurhistorische en landschappelijke eenheid, ontstaan door een eeuwenlange samenwerking van bewoners en gebruikers</a:t>
            </a:r>
          </a:p>
          <a:p>
            <a:pPr lvl="1" eaLnBrk="1" hangingPunct="1">
              <a:buFontTx/>
              <a:buChar char="-"/>
            </a:pPr>
            <a:r>
              <a:rPr lang="nl-NL" altLang="nl-NL" dirty="0"/>
              <a:t>Landgoeddorp, het hele dorp ligt op grond van het landgoed, beschermd dorpsgezicht</a:t>
            </a:r>
          </a:p>
          <a:p>
            <a:pPr lvl="1" eaLnBrk="1" hangingPunct="1">
              <a:buFontTx/>
              <a:buChar char="-"/>
            </a:pPr>
            <a:r>
              <a:rPr lang="nl-NL" altLang="nl-NL" dirty="0"/>
              <a:t>Complete dorpsgemeenschap op het landgoed, met een sterk gemeenschapsgevoel.</a:t>
            </a:r>
          </a:p>
        </p:txBody>
      </p:sp>
      <p:pic>
        <p:nvPicPr>
          <p:cNvPr id="28674" name="Picture 3">
            <a:extLst>
              <a:ext uri="{FF2B5EF4-FFF2-40B4-BE49-F238E27FC236}">
                <a16:creationId xmlns:a16="http://schemas.microsoft.com/office/drawing/2014/main" id="{FA02B446-48BB-DD4D-B609-DE6E57252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620714"/>
            <a:ext cx="6270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27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C86667D0-4D74-8844-81A0-E3124DA208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333375"/>
            <a:ext cx="8229600" cy="5792788"/>
          </a:xfrm>
        </p:spPr>
        <p:txBody>
          <a:bodyPr/>
          <a:lstStyle/>
          <a:p>
            <a:pPr eaLnBrk="1" hangingPunct="1"/>
            <a:endParaRPr lang="nl-NL" altLang="nl-NL" dirty="0"/>
          </a:p>
          <a:p>
            <a:pPr eaLnBrk="1" hangingPunct="1">
              <a:buFontTx/>
              <a:buNone/>
            </a:pPr>
            <a:r>
              <a:rPr lang="nl-NL" altLang="nl-NL" sz="3600" dirty="0"/>
              <a:t>Landschap</a:t>
            </a:r>
          </a:p>
          <a:p>
            <a:pPr lvl="1" eaLnBrk="1" hangingPunct="1">
              <a:buFont typeface="Wingdings" pitchFamily="2" charset="2"/>
              <a:buNone/>
            </a:pPr>
            <a:endParaRPr lang="nl-NL" altLang="nl-NL" sz="3600" dirty="0"/>
          </a:p>
          <a:p>
            <a:pPr lvl="1" eaLnBrk="1" hangingPunct="1">
              <a:buFont typeface="Wingdings" pitchFamily="2" charset="2"/>
              <a:buNone/>
            </a:pPr>
            <a:r>
              <a:rPr lang="nl-NL" altLang="nl-NL" dirty="0"/>
              <a:t>Twee lagen</a:t>
            </a:r>
          </a:p>
          <a:p>
            <a:pPr lvl="1" eaLnBrk="1" hangingPunct="1">
              <a:buFont typeface="Wingdings" pitchFamily="2" charset="2"/>
              <a:buNone/>
            </a:pPr>
            <a:endParaRPr lang="nl-NL" altLang="nl-NL" dirty="0"/>
          </a:p>
          <a:p>
            <a:pPr lvl="1" eaLnBrk="1" hangingPunct="1">
              <a:buFont typeface="Wingdings" pitchFamily="2" charset="2"/>
              <a:buNone/>
            </a:pPr>
            <a:r>
              <a:rPr lang="nl-NL" altLang="nl-NL" dirty="0"/>
              <a:t>1</a:t>
            </a:r>
            <a:r>
              <a:rPr lang="nl-NL" altLang="nl-NL" baseline="30000" dirty="0"/>
              <a:t>e</a:t>
            </a:r>
            <a:r>
              <a:rPr lang="nl-NL" altLang="nl-NL" dirty="0"/>
              <a:t> Laag: compleet esdorpenlandschap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nl-NL" altLang="nl-NL" dirty="0"/>
              <a:t>2</a:t>
            </a:r>
            <a:r>
              <a:rPr lang="nl-NL" altLang="nl-NL" baseline="30000" dirty="0"/>
              <a:t>e</a:t>
            </a:r>
            <a:r>
              <a:rPr lang="nl-NL" altLang="nl-NL" dirty="0"/>
              <a:t> Laag: complete aanleg historische buitenplaats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nl-NL" altLang="nl-NL" dirty="0"/>
              <a:t>Resultaat: landschap van hoge cultuurhistorische waarde</a:t>
            </a:r>
          </a:p>
          <a:p>
            <a:pPr lvl="1" eaLnBrk="1" hangingPunct="1">
              <a:buFont typeface="Wingdings" pitchFamily="2" charset="2"/>
              <a:buNone/>
            </a:pPr>
            <a:endParaRPr lang="nl-NL" altLang="nl-NL" dirty="0"/>
          </a:p>
          <a:p>
            <a:pPr lvl="1" eaLnBrk="1" hangingPunct="1">
              <a:buFont typeface="Wingdings" pitchFamily="2" charset="2"/>
              <a:buNone/>
            </a:pPr>
            <a:r>
              <a:rPr lang="nl-NL" altLang="nl-NL" dirty="0"/>
              <a:t>Uitdaging: hoe houd je dit geheel in stand, 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nl-NL" altLang="nl-NL" dirty="0"/>
              <a:t>toekomstbestendig en </a:t>
            </a:r>
            <a:r>
              <a:rPr lang="nl-NL" altLang="nl-NL" dirty="0" err="1"/>
              <a:t>klimaatrobuust</a:t>
            </a:r>
            <a:r>
              <a:rPr lang="nl-NL" altLang="nl-NL" dirty="0"/>
              <a:t>, in al zijn complexiteit, en rendabel, zonder er een museum van te maken.</a:t>
            </a:r>
          </a:p>
          <a:p>
            <a:pPr lvl="1" eaLnBrk="1" hangingPunct="1">
              <a:buFont typeface="Wingdings" pitchFamily="2" charset="2"/>
              <a:buNone/>
            </a:pPr>
            <a:endParaRPr lang="nl-NL" altLang="nl-NL" dirty="0"/>
          </a:p>
          <a:p>
            <a:pPr lvl="1" eaLnBrk="1" hangingPunct="1">
              <a:buFontTx/>
              <a:buChar char="-"/>
            </a:pPr>
            <a:endParaRPr lang="nl-NL" altLang="nl-NL" dirty="0"/>
          </a:p>
          <a:p>
            <a:pPr eaLnBrk="1" hangingPunct="1">
              <a:buFontTx/>
              <a:buNone/>
            </a:pPr>
            <a:endParaRPr lang="nl-NL" altLang="nl-NL" dirty="0"/>
          </a:p>
        </p:txBody>
      </p:sp>
      <p:pic>
        <p:nvPicPr>
          <p:cNvPr id="34818" name="Picture 3">
            <a:extLst>
              <a:ext uri="{FF2B5EF4-FFF2-40B4-BE49-F238E27FC236}">
                <a16:creationId xmlns:a16="http://schemas.microsoft.com/office/drawing/2014/main" id="{6E5B6536-F159-4C4D-A35F-2DDDDD159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620714"/>
            <a:ext cx="6270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49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B2CC57A1-ABBC-5143-BA28-61303EE079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333375"/>
            <a:ext cx="8229600" cy="5792788"/>
          </a:xfrm>
        </p:spPr>
        <p:txBody>
          <a:bodyPr/>
          <a:lstStyle/>
          <a:p>
            <a:pPr eaLnBrk="1" hangingPunct="1"/>
            <a:endParaRPr lang="nl-NL" altLang="nl-NL"/>
          </a:p>
          <a:p>
            <a:pPr eaLnBrk="1" hangingPunct="1">
              <a:buFontTx/>
              <a:buNone/>
            </a:pPr>
            <a:endParaRPr lang="nl-NL" altLang="nl-NL"/>
          </a:p>
          <a:p>
            <a:pPr lvl="1" eaLnBrk="1" hangingPunct="1">
              <a:buFontTx/>
              <a:buChar char="-"/>
            </a:pPr>
            <a:endParaRPr lang="nl-NL" altLang="nl-NL"/>
          </a:p>
          <a:p>
            <a:pPr eaLnBrk="1" hangingPunct="1">
              <a:buFontTx/>
              <a:buNone/>
            </a:pPr>
            <a:endParaRPr lang="nl-NL" altLang="nl-NL"/>
          </a:p>
        </p:txBody>
      </p:sp>
      <p:pic>
        <p:nvPicPr>
          <p:cNvPr id="44034" name="Picture 3">
            <a:extLst>
              <a:ext uri="{FF2B5EF4-FFF2-40B4-BE49-F238E27FC236}">
                <a16:creationId xmlns:a16="http://schemas.microsoft.com/office/drawing/2014/main" id="{BFD5708B-675B-2246-912B-C37EC4303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620714"/>
            <a:ext cx="6270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4" descr="engelse landschapsstijl met lijnen">
            <a:extLst>
              <a:ext uri="{FF2B5EF4-FFF2-40B4-BE49-F238E27FC236}">
                <a16:creationId xmlns:a16="http://schemas.microsoft.com/office/drawing/2014/main" id="{EEB874E6-6C4B-234B-8EEE-CBF9D1248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19114"/>
            <a:ext cx="895350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558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1D270CEE-93E0-3449-898F-43587C0186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976314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               </a:t>
            </a:r>
            <a:br>
              <a:rPr lang="en-US" altLang="en-US" dirty="0"/>
            </a:br>
            <a:r>
              <a:rPr lang="en-US" altLang="en-US" dirty="0"/>
              <a:t>Den    Soil4U: </a:t>
            </a:r>
            <a:r>
              <a:rPr lang="en-US" altLang="en-US" dirty="0" err="1"/>
              <a:t>denken</a:t>
            </a:r>
            <a:r>
              <a:rPr lang="en-US" altLang="en-US" dirty="0"/>
              <a:t> </a:t>
            </a:r>
            <a:r>
              <a:rPr lang="en-US" altLang="en-US" sz="4900" dirty="0" err="1"/>
              <a:t>vanuit</a:t>
            </a:r>
            <a:r>
              <a:rPr lang="en-US" altLang="en-US" sz="4900" dirty="0"/>
              <a:t> de </a:t>
            </a:r>
            <a:r>
              <a:rPr lang="en-US" altLang="en-US" sz="4900" dirty="0" err="1"/>
              <a:t>bodem</a:t>
            </a:r>
            <a:br>
              <a:rPr lang="en-US" altLang="en-US" sz="3600" dirty="0"/>
            </a:br>
            <a:endParaRPr lang="en-US" altLang="en-US" sz="3600" dirty="0"/>
          </a:p>
        </p:txBody>
      </p: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F5A9039F-39A3-AC45-BBE2-1F63902A53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Soil4U </a:t>
            </a:r>
            <a:r>
              <a:rPr lang="en-US" altLang="en-US" dirty="0" err="1"/>
              <a:t>praktijkplatform</a:t>
            </a:r>
            <a:r>
              <a:rPr lang="en-US" altLang="en-US" dirty="0"/>
              <a:t> van </a:t>
            </a:r>
            <a:r>
              <a:rPr lang="en-US" altLang="en-US" dirty="0" err="1"/>
              <a:t>en</a:t>
            </a:r>
            <a:r>
              <a:rPr lang="en-US" altLang="en-US" dirty="0"/>
              <a:t> </a:t>
            </a:r>
            <a:r>
              <a:rPr lang="en-US" altLang="en-US" dirty="0" err="1"/>
              <a:t>voor</a:t>
            </a:r>
            <a:r>
              <a:rPr lang="en-US" altLang="en-US" dirty="0"/>
              <a:t> </a:t>
            </a:r>
            <a:r>
              <a:rPr lang="en-US" altLang="en-US" dirty="0" err="1"/>
              <a:t>particuliere</a:t>
            </a:r>
            <a:r>
              <a:rPr lang="en-US" altLang="en-US" dirty="0"/>
              <a:t> </a:t>
            </a:r>
            <a:r>
              <a:rPr lang="en-US" altLang="en-US" dirty="0" err="1"/>
              <a:t>landgoederen</a:t>
            </a:r>
            <a:r>
              <a:rPr lang="en-US" altLang="en-US" dirty="0"/>
              <a:t> </a:t>
            </a:r>
            <a:r>
              <a:rPr lang="en-US" altLang="en-US" dirty="0" err="1"/>
              <a:t>voor</a:t>
            </a:r>
            <a:r>
              <a:rPr lang="en-US" altLang="en-US" dirty="0"/>
              <a:t> </a:t>
            </a:r>
            <a:r>
              <a:rPr lang="en-US" altLang="en-US" dirty="0" err="1"/>
              <a:t>kennis</a:t>
            </a:r>
            <a:r>
              <a:rPr lang="en-US" altLang="en-US" dirty="0"/>
              <a:t> </a:t>
            </a:r>
            <a:r>
              <a:rPr lang="en-US" altLang="en-US" dirty="0" err="1"/>
              <a:t>en</a:t>
            </a:r>
            <a:r>
              <a:rPr lang="en-US" altLang="en-US" dirty="0"/>
              <a:t> </a:t>
            </a:r>
            <a:r>
              <a:rPr lang="en-US" altLang="en-US" dirty="0" err="1"/>
              <a:t>inspiratie</a:t>
            </a:r>
            <a:endParaRPr lang="en-US" altLang="en-US" dirty="0"/>
          </a:p>
          <a:p>
            <a:r>
              <a:rPr lang="en-US" altLang="en-US" dirty="0" err="1"/>
              <a:t>Nauwe</a:t>
            </a:r>
            <a:r>
              <a:rPr lang="en-US" altLang="en-US" dirty="0"/>
              <a:t> </a:t>
            </a:r>
            <a:r>
              <a:rPr lang="en-US" altLang="en-US" dirty="0" err="1"/>
              <a:t>samenwerking</a:t>
            </a:r>
            <a:r>
              <a:rPr lang="en-US" altLang="en-US" dirty="0"/>
              <a:t> met </a:t>
            </a:r>
            <a:r>
              <a:rPr lang="en-US" altLang="en-US" dirty="0" err="1"/>
              <a:t>Federatie</a:t>
            </a:r>
            <a:r>
              <a:rPr lang="en-US" altLang="en-US" dirty="0"/>
              <a:t> Particulier </a:t>
            </a:r>
            <a:r>
              <a:rPr lang="en-US" altLang="en-US" dirty="0" err="1"/>
              <a:t>Grondbezit</a:t>
            </a:r>
            <a:endParaRPr lang="en-US" altLang="en-US" dirty="0"/>
          </a:p>
          <a:p>
            <a:r>
              <a:rPr lang="en-US" altLang="en-US" dirty="0"/>
              <a:t>Maar </a:t>
            </a:r>
            <a:r>
              <a:rPr lang="en-US" altLang="en-US" dirty="0" err="1"/>
              <a:t>ook</a:t>
            </a:r>
            <a:r>
              <a:rPr lang="en-US" altLang="en-US" dirty="0"/>
              <a:t> het Louis </a:t>
            </a:r>
            <a:r>
              <a:rPr lang="en-US" altLang="en-US" dirty="0" err="1"/>
              <a:t>Bolk</a:t>
            </a:r>
            <a:r>
              <a:rPr lang="en-US" altLang="en-US" dirty="0"/>
              <a:t> </a:t>
            </a:r>
            <a:r>
              <a:rPr lang="en-US" altLang="en-US" dirty="0" err="1"/>
              <a:t>Instituut</a:t>
            </a:r>
            <a:r>
              <a:rPr lang="en-US" altLang="en-US" dirty="0"/>
              <a:t> </a:t>
            </a:r>
            <a:r>
              <a:rPr lang="en-US" altLang="en-US" dirty="0" err="1"/>
              <a:t>en</a:t>
            </a:r>
            <a:r>
              <a:rPr lang="en-US" altLang="en-US" dirty="0"/>
              <a:t> de WUR</a:t>
            </a:r>
          </a:p>
          <a:p>
            <a:r>
              <a:rPr lang="en-NL" b="1" dirty="0"/>
              <a:t>Manifes</a:t>
            </a:r>
            <a:r>
              <a:rPr lang="en-NL" dirty="0"/>
              <a:t>t klimaatrobuuste landgoederen, product van Soil4U</a:t>
            </a:r>
          </a:p>
          <a:p>
            <a:pPr marL="0" indent="0">
              <a:buNone/>
            </a:pPr>
            <a:r>
              <a:rPr lang="en-NL" dirty="0"/>
              <a:t>   </a:t>
            </a:r>
            <a:r>
              <a:rPr lang="en-NL" dirty="0">
                <a:hlinkClick r:id="rId2"/>
              </a:rPr>
              <a:t>www.soil4u.nl</a:t>
            </a:r>
            <a:r>
              <a:rPr lang="en-NL" dirty="0"/>
              <a:t> 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50179" name="Picture 3">
            <a:extLst>
              <a:ext uri="{FF2B5EF4-FFF2-40B4-BE49-F238E27FC236}">
                <a16:creationId xmlns:a16="http://schemas.microsoft.com/office/drawing/2014/main" id="{AED53902-2EF9-EB4C-87E8-743AF2E96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620714"/>
            <a:ext cx="6270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65BD93A-339D-1C48-93D0-B42E9EA8DC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0714"/>
            <a:ext cx="916803" cy="120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44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00D1E-DF8C-F148-A024-9E77E647D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het </a:t>
            </a:r>
            <a:r>
              <a:rPr lang="en-GB" dirty="0" err="1"/>
              <a:t>klimaat</a:t>
            </a:r>
            <a:r>
              <a:rPr lang="en-GB" dirty="0"/>
              <a:t>, de </a:t>
            </a:r>
            <a:r>
              <a:rPr lang="en-GB" dirty="0" err="1"/>
              <a:t>grote</a:t>
            </a:r>
            <a:r>
              <a:rPr lang="en-GB" dirty="0"/>
              <a:t> </a:t>
            </a:r>
            <a:r>
              <a:rPr lang="en-GB" dirty="0" err="1"/>
              <a:t>opgaves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10B1F-3D54-BB47-BE0E-98E8A9B00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NL" dirty="0"/>
          </a:p>
          <a:p>
            <a:r>
              <a:rPr lang="en-NL" dirty="0"/>
              <a:t>Gebiedsgericht werken is de juiste schaal, lokaal, samen met de gebiedsspelers en de inwoners</a:t>
            </a:r>
          </a:p>
          <a:p>
            <a:r>
              <a:rPr lang="en-NL" dirty="0"/>
              <a:t>Hoe dan:</a:t>
            </a:r>
          </a:p>
          <a:p>
            <a:pPr marL="0" indent="0">
              <a:buNone/>
            </a:pPr>
            <a:r>
              <a:rPr lang="en-NL" dirty="0"/>
              <a:t>   - Panorama Vechtdal, groter denken, klein en genuanceerd uitvoeren</a:t>
            </a:r>
          </a:p>
          <a:p>
            <a:pPr marL="0" indent="0">
              <a:buNone/>
            </a:pPr>
            <a:r>
              <a:rPr lang="en-NL" dirty="0"/>
              <a:t>   - Werken volgens het landgoedmodel, lange termijnen en integraal</a:t>
            </a:r>
          </a:p>
          <a:p>
            <a:pPr marL="0" indent="0">
              <a:buNone/>
            </a:pPr>
            <a:r>
              <a:rPr lang="en-NL" dirty="0"/>
              <a:t>   - Inzetten van de kracht en ambitie van de particuliere landgoederen</a:t>
            </a:r>
          </a:p>
          <a:p>
            <a:pPr marL="0" indent="0">
              <a:buNone/>
            </a:pPr>
            <a:r>
              <a:rPr lang="en-NL" dirty="0"/>
              <a:t>   - Inzetten van de kracht en ambitie van de boeren!</a:t>
            </a:r>
          </a:p>
          <a:p>
            <a:pPr marL="0" indent="0">
              <a:buNone/>
            </a:pPr>
            <a:r>
              <a:rPr lang="en-NL" dirty="0"/>
              <a:t>   </a:t>
            </a:r>
          </a:p>
          <a:p>
            <a:endParaRPr lang="en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F57F48-CC21-544D-BE03-440FAE504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620714"/>
            <a:ext cx="6270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87855FA-07FC-8F4F-8379-05652A5A9E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0714"/>
            <a:ext cx="916803" cy="120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00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E7C98-B9DB-A949-B28C-A77978B37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       Rol landgoederen in buitengebied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8EB92-544A-A849-90D3-919C4447D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Landgoederen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uitstek</a:t>
            </a:r>
            <a:r>
              <a:rPr lang="en-GB" dirty="0"/>
              <a:t> </a:t>
            </a:r>
            <a:r>
              <a:rPr lang="en-GB" dirty="0" err="1"/>
              <a:t>geschikt</a:t>
            </a:r>
            <a:r>
              <a:rPr lang="en-GB" dirty="0"/>
              <a:t> om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experimenteren</a:t>
            </a:r>
            <a:r>
              <a:rPr lang="en-GB" dirty="0"/>
              <a:t> met de </a:t>
            </a:r>
            <a:r>
              <a:rPr lang="en-GB" dirty="0" err="1"/>
              <a:t>transitie</a:t>
            </a:r>
            <a:r>
              <a:rPr lang="en-GB" dirty="0"/>
              <a:t> </a:t>
            </a:r>
            <a:r>
              <a:rPr lang="en-GB" dirty="0" err="1"/>
              <a:t>naar</a:t>
            </a:r>
            <a:r>
              <a:rPr lang="en-GB" dirty="0"/>
              <a:t> </a:t>
            </a:r>
            <a:r>
              <a:rPr lang="en-GB" dirty="0" err="1"/>
              <a:t>kringlooplandbouw</a:t>
            </a:r>
            <a:r>
              <a:rPr lang="en-GB" dirty="0"/>
              <a:t>, </a:t>
            </a:r>
            <a:r>
              <a:rPr lang="en-GB" dirty="0" err="1"/>
              <a:t>duurzaamheid</a:t>
            </a:r>
            <a:r>
              <a:rPr lang="en-GB" dirty="0"/>
              <a:t>, </a:t>
            </a:r>
            <a:r>
              <a:rPr lang="en-GB" dirty="0" err="1"/>
              <a:t>kleinschaligheid</a:t>
            </a:r>
            <a:r>
              <a:rPr lang="en-GB" dirty="0"/>
              <a:t>, </a:t>
            </a:r>
            <a:r>
              <a:rPr lang="en-GB" dirty="0" err="1"/>
              <a:t>meervoudige</a:t>
            </a:r>
            <a:r>
              <a:rPr lang="en-GB" dirty="0"/>
              <a:t> </a:t>
            </a:r>
            <a:r>
              <a:rPr lang="en-GB" dirty="0" err="1"/>
              <a:t>waarde</a:t>
            </a:r>
            <a:r>
              <a:rPr lang="en-GB" dirty="0"/>
              <a:t> </a:t>
            </a:r>
            <a:r>
              <a:rPr lang="en-GB" dirty="0" err="1"/>
              <a:t>creatie</a:t>
            </a:r>
            <a:r>
              <a:rPr lang="en-GB" dirty="0"/>
              <a:t>. </a:t>
            </a:r>
          </a:p>
          <a:p>
            <a:r>
              <a:rPr lang="en-GB" dirty="0" err="1"/>
              <a:t>Landschappen</a:t>
            </a:r>
            <a:r>
              <a:rPr lang="en-GB" dirty="0"/>
              <a:t> van </a:t>
            </a:r>
            <a:r>
              <a:rPr lang="en-GB" dirty="0" err="1"/>
              <a:t>verwevenheid</a:t>
            </a:r>
            <a:r>
              <a:rPr lang="en-GB" dirty="0"/>
              <a:t>, </a:t>
            </a:r>
            <a:r>
              <a:rPr lang="en-GB" dirty="0" err="1"/>
              <a:t>gewend</a:t>
            </a:r>
            <a:r>
              <a:rPr lang="en-GB" dirty="0"/>
              <a:t> om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stapelen</a:t>
            </a:r>
            <a:r>
              <a:rPr lang="en-GB" dirty="0"/>
              <a:t> </a:t>
            </a:r>
          </a:p>
          <a:p>
            <a:r>
              <a:rPr lang="en-NL" dirty="0"/>
              <a:t>Betrouwbare partners, speculeren niet met hun gronden</a:t>
            </a:r>
            <a:endParaRPr lang="en-GB" dirty="0"/>
          </a:p>
          <a:p>
            <a:r>
              <a:rPr lang="en-GB" dirty="0"/>
              <a:t>Grote </a:t>
            </a:r>
            <a:r>
              <a:rPr lang="en-GB" dirty="0" err="1"/>
              <a:t>bereidheid</a:t>
            </a:r>
            <a:r>
              <a:rPr lang="en-GB" dirty="0"/>
              <a:t> </a:t>
            </a:r>
            <a:r>
              <a:rPr lang="en-GB" dirty="0" err="1"/>
              <a:t>actief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handelen</a:t>
            </a:r>
            <a:r>
              <a:rPr lang="en-GB" dirty="0"/>
              <a:t>, </a:t>
            </a:r>
            <a:r>
              <a:rPr lang="en-GB" dirty="0" err="1"/>
              <a:t>aan</a:t>
            </a:r>
            <a:r>
              <a:rPr lang="en-GB" dirty="0"/>
              <a:t> de </a:t>
            </a:r>
            <a:r>
              <a:rPr lang="en-GB" dirty="0" err="1"/>
              <a:t>knoppen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draaien</a:t>
            </a:r>
            <a:endParaRPr lang="en-GB" dirty="0"/>
          </a:p>
          <a:p>
            <a:r>
              <a:rPr lang="en-GB" dirty="0"/>
              <a:t>De </a:t>
            </a:r>
            <a:r>
              <a:rPr lang="en-GB" dirty="0" err="1"/>
              <a:t>actieve</a:t>
            </a:r>
            <a:r>
              <a:rPr lang="en-GB" dirty="0"/>
              <a:t> </a:t>
            </a:r>
            <a:r>
              <a:rPr lang="en-GB" dirty="0" err="1"/>
              <a:t>eigenaar</a:t>
            </a:r>
            <a:r>
              <a:rPr lang="en-GB" dirty="0"/>
              <a:t> is </a:t>
            </a:r>
            <a:r>
              <a:rPr lang="en-GB" dirty="0" err="1"/>
              <a:t>schakel</a:t>
            </a:r>
            <a:r>
              <a:rPr lang="en-GB" dirty="0"/>
              <a:t> </a:t>
            </a:r>
            <a:r>
              <a:rPr lang="en-GB" dirty="0" err="1"/>
              <a:t>tussen</a:t>
            </a:r>
            <a:r>
              <a:rPr lang="en-GB" dirty="0"/>
              <a:t> </a:t>
            </a:r>
            <a:r>
              <a:rPr lang="en-GB" dirty="0" err="1"/>
              <a:t>werkvloer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beleid</a:t>
            </a:r>
            <a:r>
              <a:rPr lang="en-GB" dirty="0"/>
              <a:t>, </a:t>
            </a:r>
            <a:r>
              <a:rPr lang="en-GB" dirty="0" err="1"/>
              <a:t>gebiedsregisseur</a:t>
            </a:r>
            <a:r>
              <a:rPr lang="en-GB" dirty="0"/>
              <a:t> met </a:t>
            </a:r>
            <a:r>
              <a:rPr lang="en-GB" dirty="0" err="1"/>
              <a:t>uitstraling</a:t>
            </a:r>
            <a:r>
              <a:rPr lang="en-GB" dirty="0"/>
              <a:t> in </a:t>
            </a:r>
            <a:r>
              <a:rPr lang="en-GB" dirty="0" err="1"/>
              <a:t>wijdere</a:t>
            </a:r>
            <a:r>
              <a:rPr lang="en-GB" dirty="0"/>
              <a:t> </a:t>
            </a:r>
            <a:r>
              <a:rPr lang="en-GB" dirty="0" err="1"/>
              <a:t>omgeving</a:t>
            </a:r>
            <a:endParaRPr lang="en-GB" dirty="0"/>
          </a:p>
          <a:p>
            <a:r>
              <a:rPr lang="en-GB" dirty="0"/>
              <a:t>S</a:t>
            </a:r>
            <a:r>
              <a:rPr lang="en-NL" dirty="0"/>
              <a:t>amenwerking landgoederen is sterk, korte lijnen, samen optrekken</a:t>
            </a:r>
          </a:p>
          <a:p>
            <a:pPr marL="0" indent="0">
              <a:buNone/>
            </a:pPr>
            <a:endParaRPr lang="en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C3A9D1-E80A-9E48-A7D6-FB604D7B8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620714"/>
            <a:ext cx="6270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509ED2C-75B3-E443-9D26-6B1A6F20B3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0714"/>
            <a:ext cx="916803" cy="120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53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529</Words>
  <Application>Microsoft Macintosh PowerPoint</Application>
  <PresentationFormat>Widescreen</PresentationFormat>
  <Paragraphs>74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Landgoed Vilsteren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Den    Soil4U: denken vanuit de bodem </vt:lpstr>
      <vt:lpstr>        het klimaat, de grote opgaves</vt:lpstr>
      <vt:lpstr>       Rol landgoederen in buitengebied</vt:lpstr>
      <vt:lpstr>                           Manifest</vt:lpstr>
      <vt:lpstr>                           Ecodiensten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Liesbeth Cremers</dc:creator>
  <cp:lastModifiedBy>Liesbeth Cremers</cp:lastModifiedBy>
  <cp:revision>26</cp:revision>
  <cp:lastPrinted>2021-03-14T23:12:22Z</cp:lastPrinted>
  <dcterms:created xsi:type="dcterms:W3CDTF">2021-03-14T13:23:28Z</dcterms:created>
  <dcterms:modified xsi:type="dcterms:W3CDTF">2021-03-15T09:12:28Z</dcterms:modified>
</cp:coreProperties>
</file>